
<file path=[Content_Types].xml><?xml version="1.0" encoding="utf-8"?>
<Types xmlns="http://schemas.openxmlformats.org/package/2006/content-types">
  <Default Extension="tmp"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74" autoAdjust="0"/>
    <p:restoredTop sz="94660"/>
  </p:normalViewPr>
  <p:slideViewPr>
    <p:cSldViewPr snapToGrid="0">
      <p:cViewPr varScale="1">
        <p:scale>
          <a:sx n="96" d="100"/>
          <a:sy n="96" d="100"/>
        </p:scale>
        <p:origin x="72" y="3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smtClean="0"/>
              <a:t>Titelmasterformat durch Klicken bearbeiten</a:t>
            </a:r>
            <a:endParaRPr lang="de-DE"/>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EFA51D47-0395-4589-B1EF-9B744431F664}" type="datetimeFigureOut">
              <a:rPr lang="de-DE" smtClean="0"/>
              <a:t>24.03.2020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B0462D32-06E3-48B1-BF48-BC21C50EDFFE}" type="slidenum">
              <a:rPr lang="de-DE" smtClean="0"/>
              <a:t>‹Nr.›</a:t>
            </a:fld>
            <a:endParaRPr lang="de-DE"/>
          </a:p>
        </p:txBody>
      </p:sp>
    </p:spTree>
    <p:extLst>
      <p:ext uri="{BB962C8B-B14F-4D97-AF65-F5344CB8AC3E}">
        <p14:creationId xmlns:p14="http://schemas.microsoft.com/office/powerpoint/2010/main" val="30854039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EFA51D47-0395-4589-B1EF-9B744431F664}" type="datetimeFigureOut">
              <a:rPr lang="de-DE" smtClean="0"/>
              <a:t>24.03.2020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B0462D32-06E3-48B1-BF48-BC21C50EDFFE}" type="slidenum">
              <a:rPr lang="de-DE" smtClean="0"/>
              <a:t>‹Nr.›</a:t>
            </a:fld>
            <a:endParaRPr lang="de-DE"/>
          </a:p>
        </p:txBody>
      </p:sp>
    </p:spTree>
    <p:extLst>
      <p:ext uri="{BB962C8B-B14F-4D97-AF65-F5344CB8AC3E}">
        <p14:creationId xmlns:p14="http://schemas.microsoft.com/office/powerpoint/2010/main" val="1847610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EFA51D47-0395-4589-B1EF-9B744431F664}" type="datetimeFigureOut">
              <a:rPr lang="de-DE" smtClean="0"/>
              <a:t>24.03.2020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B0462D32-06E3-48B1-BF48-BC21C50EDFFE}" type="slidenum">
              <a:rPr lang="de-DE" smtClean="0"/>
              <a:t>‹Nr.›</a:t>
            </a:fld>
            <a:endParaRPr lang="de-DE"/>
          </a:p>
        </p:txBody>
      </p:sp>
    </p:spTree>
    <p:extLst>
      <p:ext uri="{BB962C8B-B14F-4D97-AF65-F5344CB8AC3E}">
        <p14:creationId xmlns:p14="http://schemas.microsoft.com/office/powerpoint/2010/main" val="19384923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EFA51D47-0395-4589-B1EF-9B744431F664}" type="datetimeFigureOut">
              <a:rPr lang="de-DE" smtClean="0"/>
              <a:t>24.03.2020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B0462D32-06E3-48B1-BF48-BC21C50EDFFE}" type="slidenum">
              <a:rPr lang="de-DE" smtClean="0"/>
              <a:t>‹Nr.›</a:t>
            </a:fld>
            <a:endParaRPr lang="de-DE"/>
          </a:p>
        </p:txBody>
      </p:sp>
    </p:spTree>
    <p:extLst>
      <p:ext uri="{BB962C8B-B14F-4D97-AF65-F5344CB8AC3E}">
        <p14:creationId xmlns:p14="http://schemas.microsoft.com/office/powerpoint/2010/main" val="14155879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smtClean="0"/>
              <a:t>Titelmasterformat durch Klicken bearbeiten</a:t>
            </a:r>
            <a:endParaRPr lang="de-DE"/>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smtClean="0"/>
              <a:t>Formatvorlagen des Textmasters bearbeiten</a:t>
            </a:r>
          </a:p>
        </p:txBody>
      </p:sp>
      <p:sp>
        <p:nvSpPr>
          <p:cNvPr id="4" name="Datumsplatzhalter 3"/>
          <p:cNvSpPr>
            <a:spLocks noGrp="1"/>
          </p:cNvSpPr>
          <p:nvPr>
            <p:ph type="dt" sz="half" idx="10"/>
          </p:nvPr>
        </p:nvSpPr>
        <p:spPr/>
        <p:txBody>
          <a:bodyPr/>
          <a:lstStyle/>
          <a:p>
            <a:fld id="{EFA51D47-0395-4589-B1EF-9B744431F664}" type="datetimeFigureOut">
              <a:rPr lang="de-DE" smtClean="0"/>
              <a:t>24.03.2020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B0462D32-06E3-48B1-BF48-BC21C50EDFFE}" type="slidenum">
              <a:rPr lang="de-DE" smtClean="0"/>
              <a:t>‹Nr.›</a:t>
            </a:fld>
            <a:endParaRPr lang="de-DE"/>
          </a:p>
        </p:txBody>
      </p:sp>
    </p:spTree>
    <p:extLst>
      <p:ext uri="{BB962C8B-B14F-4D97-AF65-F5344CB8AC3E}">
        <p14:creationId xmlns:p14="http://schemas.microsoft.com/office/powerpoint/2010/main" val="5166416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838200" y="1825625"/>
            <a:ext cx="5181600" cy="435133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6172200" y="1825625"/>
            <a:ext cx="5181600" cy="435133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EFA51D47-0395-4589-B1EF-9B744431F664}" type="datetimeFigureOut">
              <a:rPr lang="de-DE" smtClean="0"/>
              <a:t>24.03.2020</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B0462D32-06E3-48B1-BF48-BC21C50EDFFE}" type="slidenum">
              <a:rPr lang="de-DE" smtClean="0"/>
              <a:t>‹Nr.›</a:t>
            </a:fld>
            <a:endParaRPr lang="de-DE"/>
          </a:p>
        </p:txBody>
      </p:sp>
    </p:spTree>
    <p:extLst>
      <p:ext uri="{BB962C8B-B14F-4D97-AF65-F5344CB8AC3E}">
        <p14:creationId xmlns:p14="http://schemas.microsoft.com/office/powerpoint/2010/main" val="41999884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smtClean="0"/>
              <a:t>Titelmasterformat durch Klicken bearbeiten</a:t>
            </a:r>
            <a:endParaRPr lang="de-DE"/>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4" name="Inhaltsplatzhalter 3"/>
          <p:cNvSpPr>
            <a:spLocks noGrp="1"/>
          </p:cNvSpPr>
          <p:nvPr>
            <p:ph sz="half" idx="2"/>
          </p:nvPr>
        </p:nvSpPr>
        <p:spPr>
          <a:xfrm>
            <a:off x="839788" y="2505075"/>
            <a:ext cx="5157787"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EFA51D47-0395-4589-B1EF-9B744431F664}" type="datetimeFigureOut">
              <a:rPr lang="de-DE" smtClean="0"/>
              <a:t>24.03.2020</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B0462D32-06E3-48B1-BF48-BC21C50EDFFE}" type="slidenum">
              <a:rPr lang="de-DE" smtClean="0"/>
              <a:t>‹Nr.›</a:t>
            </a:fld>
            <a:endParaRPr lang="de-DE"/>
          </a:p>
        </p:txBody>
      </p:sp>
    </p:spTree>
    <p:extLst>
      <p:ext uri="{BB962C8B-B14F-4D97-AF65-F5344CB8AC3E}">
        <p14:creationId xmlns:p14="http://schemas.microsoft.com/office/powerpoint/2010/main" val="41945617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EFA51D47-0395-4589-B1EF-9B744431F664}" type="datetimeFigureOut">
              <a:rPr lang="de-DE" smtClean="0"/>
              <a:t>24.03.2020</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B0462D32-06E3-48B1-BF48-BC21C50EDFFE}" type="slidenum">
              <a:rPr lang="de-DE" smtClean="0"/>
              <a:t>‹Nr.›</a:t>
            </a:fld>
            <a:endParaRPr lang="de-DE"/>
          </a:p>
        </p:txBody>
      </p:sp>
    </p:spTree>
    <p:extLst>
      <p:ext uri="{BB962C8B-B14F-4D97-AF65-F5344CB8AC3E}">
        <p14:creationId xmlns:p14="http://schemas.microsoft.com/office/powerpoint/2010/main" val="18294403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EFA51D47-0395-4589-B1EF-9B744431F664}" type="datetimeFigureOut">
              <a:rPr lang="de-DE" smtClean="0"/>
              <a:t>24.03.2020</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B0462D32-06E3-48B1-BF48-BC21C50EDFFE}" type="slidenum">
              <a:rPr lang="de-DE" smtClean="0"/>
              <a:t>‹Nr.›</a:t>
            </a:fld>
            <a:endParaRPr lang="de-DE"/>
          </a:p>
        </p:txBody>
      </p:sp>
    </p:spTree>
    <p:extLst>
      <p:ext uri="{BB962C8B-B14F-4D97-AF65-F5344CB8AC3E}">
        <p14:creationId xmlns:p14="http://schemas.microsoft.com/office/powerpoint/2010/main" val="42439417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DE"/>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umsplatzhalter 4"/>
          <p:cNvSpPr>
            <a:spLocks noGrp="1"/>
          </p:cNvSpPr>
          <p:nvPr>
            <p:ph type="dt" sz="half" idx="10"/>
          </p:nvPr>
        </p:nvSpPr>
        <p:spPr/>
        <p:txBody>
          <a:bodyPr/>
          <a:lstStyle/>
          <a:p>
            <a:fld id="{EFA51D47-0395-4589-B1EF-9B744431F664}" type="datetimeFigureOut">
              <a:rPr lang="de-DE" smtClean="0"/>
              <a:t>24.03.2020</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B0462D32-06E3-48B1-BF48-BC21C50EDFFE}" type="slidenum">
              <a:rPr lang="de-DE" smtClean="0"/>
              <a:t>‹Nr.›</a:t>
            </a:fld>
            <a:endParaRPr lang="de-DE"/>
          </a:p>
        </p:txBody>
      </p:sp>
    </p:spTree>
    <p:extLst>
      <p:ext uri="{BB962C8B-B14F-4D97-AF65-F5344CB8AC3E}">
        <p14:creationId xmlns:p14="http://schemas.microsoft.com/office/powerpoint/2010/main" val="17075867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DE"/>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umsplatzhalter 4"/>
          <p:cNvSpPr>
            <a:spLocks noGrp="1"/>
          </p:cNvSpPr>
          <p:nvPr>
            <p:ph type="dt" sz="half" idx="10"/>
          </p:nvPr>
        </p:nvSpPr>
        <p:spPr/>
        <p:txBody>
          <a:bodyPr/>
          <a:lstStyle/>
          <a:p>
            <a:fld id="{EFA51D47-0395-4589-B1EF-9B744431F664}" type="datetimeFigureOut">
              <a:rPr lang="de-DE" smtClean="0"/>
              <a:t>24.03.2020</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B0462D32-06E3-48B1-BF48-BC21C50EDFFE}" type="slidenum">
              <a:rPr lang="de-DE" smtClean="0"/>
              <a:t>‹Nr.›</a:t>
            </a:fld>
            <a:endParaRPr lang="de-DE"/>
          </a:p>
        </p:txBody>
      </p:sp>
    </p:spTree>
    <p:extLst>
      <p:ext uri="{BB962C8B-B14F-4D97-AF65-F5344CB8AC3E}">
        <p14:creationId xmlns:p14="http://schemas.microsoft.com/office/powerpoint/2010/main" val="396572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A51D47-0395-4589-B1EF-9B744431F664}" type="datetimeFigureOut">
              <a:rPr lang="de-DE" smtClean="0"/>
              <a:t>24.03.2020</a:t>
            </a:fld>
            <a:endParaRPr lang="de-DE"/>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462D32-06E3-48B1-BF48-BC21C50EDFFE}" type="slidenum">
              <a:rPr lang="de-DE" smtClean="0"/>
              <a:t>‹Nr.›</a:t>
            </a:fld>
            <a:endParaRPr lang="de-DE"/>
          </a:p>
        </p:txBody>
      </p:sp>
    </p:spTree>
    <p:extLst>
      <p:ext uri="{BB962C8B-B14F-4D97-AF65-F5344CB8AC3E}">
        <p14:creationId xmlns:p14="http://schemas.microsoft.com/office/powerpoint/2010/main" val="15266003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www.flantis.de/files/Hoehenschnittpunkt-im-Dreieck.html" TargetMode="External"/><Relationship Id="rId2" Type="http://schemas.openxmlformats.org/officeDocument/2006/relationships/image" Target="../media/image2.tmp"/><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p:cNvPicPr>
            <a:picLocks noChangeAspect="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146313" y="814444"/>
            <a:ext cx="4960189" cy="4960189"/>
          </a:xfrm>
          <a:prstGeom prst="rect">
            <a:avLst/>
          </a:prstGeom>
        </p:spPr>
      </p:pic>
      <p:sp>
        <p:nvSpPr>
          <p:cNvPr id="5" name="Textfeld 4"/>
          <p:cNvSpPr txBox="1"/>
          <p:nvPr/>
        </p:nvSpPr>
        <p:spPr>
          <a:xfrm>
            <a:off x="7017026" y="1013791"/>
            <a:ext cx="4502426" cy="646331"/>
          </a:xfrm>
          <a:prstGeom prst="rect">
            <a:avLst/>
          </a:prstGeom>
          <a:noFill/>
        </p:spPr>
        <p:txBody>
          <a:bodyPr wrap="square" rtlCol="0">
            <a:spAutoFit/>
          </a:bodyPr>
          <a:lstStyle/>
          <a:p>
            <a:r>
              <a:rPr lang="de-DE" smtClean="0"/>
              <a:t>Das ist ein Baum.</a:t>
            </a:r>
          </a:p>
          <a:p>
            <a:r>
              <a:rPr lang="de-DE" smtClean="0"/>
              <a:t> </a:t>
            </a:r>
            <a:endParaRPr lang="de-DE"/>
          </a:p>
        </p:txBody>
      </p:sp>
      <p:sp>
        <p:nvSpPr>
          <p:cNvPr id="6" name="Textfeld 5"/>
          <p:cNvSpPr txBox="1"/>
          <p:nvPr/>
        </p:nvSpPr>
        <p:spPr>
          <a:xfrm>
            <a:off x="7017026" y="1660122"/>
            <a:ext cx="4502426" cy="646331"/>
          </a:xfrm>
          <a:prstGeom prst="rect">
            <a:avLst/>
          </a:prstGeom>
          <a:noFill/>
        </p:spPr>
        <p:txBody>
          <a:bodyPr wrap="square" rtlCol="0">
            <a:spAutoFit/>
          </a:bodyPr>
          <a:lstStyle/>
          <a:p>
            <a:r>
              <a:rPr lang="de-DE" smtClean="0"/>
              <a:t>Und das ist seine Höhe, z.B. 2m</a:t>
            </a:r>
          </a:p>
          <a:p>
            <a:r>
              <a:rPr lang="de-DE" smtClean="0"/>
              <a:t> </a:t>
            </a:r>
            <a:endParaRPr lang="de-DE"/>
          </a:p>
        </p:txBody>
      </p:sp>
      <p:cxnSp>
        <p:nvCxnSpPr>
          <p:cNvPr id="8" name="Gerader Verbinder 7"/>
          <p:cNvCxnSpPr/>
          <p:nvPr/>
        </p:nvCxnSpPr>
        <p:spPr>
          <a:xfrm>
            <a:off x="4472609" y="944217"/>
            <a:ext cx="163389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Gerader Verbinder 8"/>
          <p:cNvCxnSpPr/>
          <p:nvPr/>
        </p:nvCxnSpPr>
        <p:spPr>
          <a:xfrm>
            <a:off x="4403035" y="5456582"/>
            <a:ext cx="163389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Gerade Verbindung mit Pfeil 10"/>
          <p:cNvCxnSpPr/>
          <p:nvPr/>
        </p:nvCxnSpPr>
        <p:spPr>
          <a:xfrm>
            <a:off x="5289555" y="944217"/>
            <a:ext cx="0" cy="4542183"/>
          </a:xfrm>
          <a:prstGeom prst="straightConnector1">
            <a:avLst/>
          </a:prstGeom>
          <a:ln w="28575">
            <a:headEnd type="triangle"/>
            <a:tailEnd type="triangle"/>
          </a:ln>
        </p:spPr>
        <p:style>
          <a:lnRef idx="1">
            <a:schemeClr val="dk1"/>
          </a:lnRef>
          <a:fillRef idx="0">
            <a:schemeClr val="dk1"/>
          </a:fillRef>
          <a:effectRef idx="0">
            <a:schemeClr val="dk1"/>
          </a:effectRef>
          <a:fontRef idx="minor">
            <a:schemeClr val="tx1"/>
          </a:fontRef>
        </p:style>
      </p:cxnSp>
      <p:sp>
        <p:nvSpPr>
          <p:cNvPr id="12" name="Textfeld 11"/>
          <p:cNvSpPr txBox="1"/>
          <p:nvPr/>
        </p:nvSpPr>
        <p:spPr>
          <a:xfrm>
            <a:off x="5396948" y="2961861"/>
            <a:ext cx="795130" cy="369332"/>
          </a:xfrm>
          <a:prstGeom prst="rect">
            <a:avLst/>
          </a:prstGeom>
          <a:noFill/>
        </p:spPr>
        <p:txBody>
          <a:bodyPr wrap="square" rtlCol="0">
            <a:spAutoFit/>
          </a:bodyPr>
          <a:lstStyle/>
          <a:p>
            <a:r>
              <a:rPr lang="de-DE" smtClean="0"/>
              <a:t>2m</a:t>
            </a:r>
            <a:endParaRPr lang="de-DE"/>
          </a:p>
        </p:txBody>
      </p:sp>
      <p:sp>
        <p:nvSpPr>
          <p:cNvPr id="13" name="Textfeld 12"/>
          <p:cNvSpPr txBox="1"/>
          <p:nvPr/>
        </p:nvSpPr>
        <p:spPr>
          <a:xfrm>
            <a:off x="6993022" y="2500196"/>
            <a:ext cx="4502426" cy="1200329"/>
          </a:xfrm>
          <a:prstGeom prst="rect">
            <a:avLst/>
          </a:prstGeom>
          <a:noFill/>
        </p:spPr>
        <p:txBody>
          <a:bodyPr wrap="square" rtlCol="0">
            <a:spAutoFit/>
          </a:bodyPr>
          <a:lstStyle/>
          <a:p>
            <a:r>
              <a:rPr lang="de-DE" smtClean="0"/>
              <a:t>Die Höhe wird immer </a:t>
            </a:r>
            <a:r>
              <a:rPr lang="de-DE" b="1" smtClean="0">
                <a:solidFill>
                  <a:srgbClr val="FF0000"/>
                </a:solidFill>
              </a:rPr>
              <a:t>senkrecht</a:t>
            </a:r>
            <a:r>
              <a:rPr lang="de-DE" smtClean="0"/>
              <a:t> gemessen.</a:t>
            </a:r>
          </a:p>
          <a:p>
            <a:r>
              <a:rPr lang="de-DE" smtClean="0"/>
              <a:t>Also vom höchsten Punkt des Baumes bis auf den Boden. </a:t>
            </a:r>
          </a:p>
          <a:p>
            <a:r>
              <a:rPr lang="de-DE" smtClean="0"/>
              <a:t> </a:t>
            </a:r>
            <a:endParaRPr lang="de-DE"/>
          </a:p>
        </p:txBody>
      </p:sp>
      <p:sp>
        <p:nvSpPr>
          <p:cNvPr id="14" name="Bogen 13"/>
          <p:cNvSpPr/>
          <p:nvPr/>
        </p:nvSpPr>
        <p:spPr>
          <a:xfrm>
            <a:off x="4579750" y="4906657"/>
            <a:ext cx="1311966" cy="1203197"/>
          </a:xfrm>
          <a:prstGeom prst="arc">
            <a:avLst>
              <a:gd name="adj1" fmla="val 16435670"/>
              <a:gd name="adj2" fmla="val 21276755"/>
            </a:avLst>
          </a:prstGeom>
          <a:ln w="285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a:p>
        </p:txBody>
      </p:sp>
      <p:sp>
        <p:nvSpPr>
          <p:cNvPr id="15" name="Textfeld 14"/>
          <p:cNvSpPr txBox="1"/>
          <p:nvPr/>
        </p:nvSpPr>
        <p:spPr>
          <a:xfrm>
            <a:off x="5429672" y="5045910"/>
            <a:ext cx="536713" cy="369332"/>
          </a:xfrm>
          <a:prstGeom prst="rect">
            <a:avLst/>
          </a:prstGeom>
          <a:noFill/>
        </p:spPr>
        <p:txBody>
          <a:bodyPr wrap="square" rtlCol="0">
            <a:spAutoFit/>
          </a:bodyPr>
          <a:lstStyle/>
          <a:p>
            <a:r>
              <a:rPr lang="de-DE" smtClean="0">
                <a:solidFill>
                  <a:srgbClr val="FF0000"/>
                </a:solidFill>
                <a:sym typeface="Symbol" panose="05050102010706020507" pitchFamily="18" charset="2"/>
              </a:rPr>
              <a:t></a:t>
            </a:r>
            <a:endParaRPr lang="de-DE">
              <a:solidFill>
                <a:srgbClr val="FF0000"/>
              </a:solidFill>
            </a:endParaRPr>
          </a:p>
        </p:txBody>
      </p:sp>
    </p:spTree>
    <p:extLst>
      <p:ext uri="{BB962C8B-B14F-4D97-AF65-F5344CB8AC3E}">
        <p14:creationId xmlns:p14="http://schemas.microsoft.com/office/powerpoint/2010/main" val="38313614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5"/>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2" grpId="0"/>
      <p:bldP spid="13" grpId="0"/>
      <p:bldP spid="14" grpId="0" animBg="1"/>
      <p:bldP spid="1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rafik 1"/>
          <p:cNvPicPr>
            <a:picLocks noChangeAspect="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rot="2654862">
            <a:off x="1176130" y="870825"/>
            <a:ext cx="4960189" cy="4960189"/>
          </a:xfrm>
          <a:prstGeom prst="rect">
            <a:avLst/>
          </a:prstGeom>
        </p:spPr>
      </p:pic>
      <p:sp>
        <p:nvSpPr>
          <p:cNvPr id="3" name="Textfeld 2"/>
          <p:cNvSpPr txBox="1"/>
          <p:nvPr/>
        </p:nvSpPr>
        <p:spPr>
          <a:xfrm>
            <a:off x="8130209" y="1513143"/>
            <a:ext cx="3568148" cy="369332"/>
          </a:xfrm>
          <a:prstGeom prst="rect">
            <a:avLst/>
          </a:prstGeom>
          <a:noFill/>
        </p:spPr>
        <p:txBody>
          <a:bodyPr wrap="square" rtlCol="0">
            <a:spAutoFit/>
          </a:bodyPr>
          <a:lstStyle/>
          <a:p>
            <a:r>
              <a:rPr lang="de-DE" smtClean="0"/>
              <a:t>Sabine hat den Baum umgeknickt.</a:t>
            </a:r>
            <a:endParaRPr lang="de-DE"/>
          </a:p>
        </p:txBody>
      </p:sp>
      <p:sp>
        <p:nvSpPr>
          <p:cNvPr id="4" name="Textfeld 3"/>
          <p:cNvSpPr txBox="1"/>
          <p:nvPr/>
        </p:nvSpPr>
        <p:spPr>
          <a:xfrm>
            <a:off x="8130209" y="2190390"/>
            <a:ext cx="3568148" cy="369332"/>
          </a:xfrm>
          <a:prstGeom prst="rect">
            <a:avLst/>
          </a:prstGeom>
          <a:noFill/>
        </p:spPr>
        <p:txBody>
          <a:bodyPr wrap="square" rtlCol="0">
            <a:spAutoFit/>
          </a:bodyPr>
          <a:lstStyle/>
          <a:p>
            <a:r>
              <a:rPr lang="de-DE" smtClean="0"/>
              <a:t>Jetzt ist er nicht mehr so hoch.</a:t>
            </a:r>
            <a:endParaRPr lang="de-DE"/>
          </a:p>
        </p:txBody>
      </p:sp>
      <p:cxnSp>
        <p:nvCxnSpPr>
          <p:cNvPr id="6" name="Gerader Verbinder 5"/>
          <p:cNvCxnSpPr/>
          <p:nvPr/>
        </p:nvCxnSpPr>
        <p:spPr>
          <a:xfrm>
            <a:off x="5496339" y="1520687"/>
            <a:ext cx="924339" cy="9939"/>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Gerader Verbinder 6"/>
          <p:cNvCxnSpPr/>
          <p:nvPr/>
        </p:nvCxnSpPr>
        <p:spPr>
          <a:xfrm>
            <a:off x="1938130" y="4820478"/>
            <a:ext cx="486023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Gerade Verbindung mit Pfeil 8"/>
          <p:cNvCxnSpPr/>
          <p:nvPr/>
        </p:nvCxnSpPr>
        <p:spPr>
          <a:xfrm>
            <a:off x="5958507" y="1530626"/>
            <a:ext cx="0" cy="3289852"/>
          </a:xfrm>
          <a:prstGeom prst="straightConnector1">
            <a:avLst/>
          </a:prstGeom>
          <a:ln w="28575">
            <a:headEnd type="triangle"/>
            <a:tailEnd type="triangle"/>
          </a:ln>
        </p:spPr>
        <p:style>
          <a:lnRef idx="1">
            <a:schemeClr val="dk1"/>
          </a:lnRef>
          <a:fillRef idx="0">
            <a:schemeClr val="dk1"/>
          </a:fillRef>
          <a:effectRef idx="0">
            <a:schemeClr val="dk1"/>
          </a:effectRef>
          <a:fontRef idx="minor">
            <a:schemeClr val="tx1"/>
          </a:fontRef>
        </p:style>
      </p:cxnSp>
      <p:sp>
        <p:nvSpPr>
          <p:cNvPr id="10" name="Textfeld 9"/>
          <p:cNvSpPr txBox="1"/>
          <p:nvPr/>
        </p:nvSpPr>
        <p:spPr>
          <a:xfrm>
            <a:off x="6052931" y="2990886"/>
            <a:ext cx="974034" cy="369332"/>
          </a:xfrm>
          <a:prstGeom prst="rect">
            <a:avLst/>
          </a:prstGeom>
          <a:noFill/>
        </p:spPr>
        <p:txBody>
          <a:bodyPr wrap="square" rtlCol="0">
            <a:spAutoFit/>
          </a:bodyPr>
          <a:lstStyle/>
          <a:p>
            <a:r>
              <a:rPr lang="de-DE" smtClean="0"/>
              <a:t>1,20 m</a:t>
            </a:r>
            <a:endParaRPr lang="de-DE"/>
          </a:p>
        </p:txBody>
      </p:sp>
      <p:sp>
        <p:nvSpPr>
          <p:cNvPr id="11" name="Textfeld 10"/>
          <p:cNvSpPr txBox="1"/>
          <p:nvPr/>
        </p:nvSpPr>
        <p:spPr>
          <a:xfrm>
            <a:off x="8130209" y="2806220"/>
            <a:ext cx="3568148" cy="369332"/>
          </a:xfrm>
          <a:prstGeom prst="rect">
            <a:avLst/>
          </a:prstGeom>
          <a:noFill/>
        </p:spPr>
        <p:txBody>
          <a:bodyPr wrap="square" rtlCol="0">
            <a:spAutoFit/>
          </a:bodyPr>
          <a:lstStyle/>
          <a:p>
            <a:r>
              <a:rPr lang="de-DE" smtClean="0"/>
              <a:t>Zum Beispiel nur noch 1,20 m.</a:t>
            </a:r>
            <a:endParaRPr lang="de-DE"/>
          </a:p>
        </p:txBody>
      </p:sp>
      <p:sp>
        <p:nvSpPr>
          <p:cNvPr id="12" name="Textfeld 11"/>
          <p:cNvSpPr txBox="1"/>
          <p:nvPr/>
        </p:nvSpPr>
        <p:spPr>
          <a:xfrm>
            <a:off x="8130209" y="3790194"/>
            <a:ext cx="3568148" cy="1200329"/>
          </a:xfrm>
          <a:prstGeom prst="rect">
            <a:avLst/>
          </a:prstGeom>
          <a:noFill/>
        </p:spPr>
        <p:txBody>
          <a:bodyPr wrap="square" rtlCol="0">
            <a:spAutoFit/>
          </a:bodyPr>
          <a:lstStyle/>
          <a:p>
            <a:r>
              <a:rPr lang="de-DE" smtClean="0"/>
              <a:t>Die Höhe messen wir aber immer noch gleich. Vom höchsten Punkt des Baumes </a:t>
            </a:r>
            <a:r>
              <a:rPr lang="de-DE" b="1" smtClean="0">
                <a:solidFill>
                  <a:srgbClr val="FF0000"/>
                </a:solidFill>
              </a:rPr>
              <a:t>senkrecht</a:t>
            </a:r>
            <a:r>
              <a:rPr lang="de-DE" smtClean="0"/>
              <a:t> auf den Boden.</a:t>
            </a:r>
            <a:endParaRPr lang="de-DE"/>
          </a:p>
        </p:txBody>
      </p:sp>
      <p:sp>
        <p:nvSpPr>
          <p:cNvPr id="13" name="Bogen 12"/>
          <p:cNvSpPr/>
          <p:nvPr/>
        </p:nvSpPr>
        <p:spPr>
          <a:xfrm>
            <a:off x="5245672" y="4268574"/>
            <a:ext cx="1311966" cy="1203197"/>
          </a:xfrm>
          <a:prstGeom prst="arc">
            <a:avLst>
              <a:gd name="adj1" fmla="val 16435670"/>
              <a:gd name="adj2" fmla="val 21276755"/>
            </a:avLst>
          </a:prstGeom>
          <a:ln w="285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a:p>
        </p:txBody>
      </p:sp>
      <p:sp>
        <p:nvSpPr>
          <p:cNvPr id="14" name="Textfeld 13"/>
          <p:cNvSpPr txBox="1"/>
          <p:nvPr/>
        </p:nvSpPr>
        <p:spPr>
          <a:xfrm>
            <a:off x="6095594" y="4407827"/>
            <a:ext cx="536713" cy="369332"/>
          </a:xfrm>
          <a:prstGeom prst="rect">
            <a:avLst/>
          </a:prstGeom>
          <a:noFill/>
        </p:spPr>
        <p:txBody>
          <a:bodyPr wrap="square" rtlCol="0">
            <a:spAutoFit/>
          </a:bodyPr>
          <a:lstStyle/>
          <a:p>
            <a:r>
              <a:rPr lang="de-DE" smtClean="0">
                <a:solidFill>
                  <a:srgbClr val="FF0000"/>
                </a:solidFill>
                <a:sym typeface="Symbol" panose="05050102010706020507" pitchFamily="18" charset="2"/>
              </a:rPr>
              <a:t></a:t>
            </a:r>
            <a:endParaRPr lang="de-DE">
              <a:solidFill>
                <a:srgbClr val="FF0000"/>
              </a:solidFill>
            </a:endParaRPr>
          </a:p>
        </p:txBody>
      </p:sp>
    </p:spTree>
    <p:extLst>
      <p:ext uri="{BB962C8B-B14F-4D97-AF65-F5344CB8AC3E}">
        <p14:creationId xmlns:p14="http://schemas.microsoft.com/office/powerpoint/2010/main" val="35007190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3"/>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p:bldP spid="13" grpId="0" animBg="1"/>
      <p:bldP spid="1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Gleichschenkliges Dreieck 1"/>
          <p:cNvSpPr/>
          <p:nvPr/>
        </p:nvSpPr>
        <p:spPr>
          <a:xfrm>
            <a:off x="1699591" y="1759226"/>
            <a:ext cx="3279913" cy="2395331"/>
          </a:xfrm>
          <a:prstGeom prst="triangle">
            <a:avLst>
              <a:gd name="adj" fmla="val 83030"/>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de-DE"/>
          </a:p>
        </p:txBody>
      </p:sp>
      <p:sp>
        <p:nvSpPr>
          <p:cNvPr id="3" name="Textfeld 2"/>
          <p:cNvSpPr txBox="1"/>
          <p:nvPr/>
        </p:nvSpPr>
        <p:spPr>
          <a:xfrm>
            <a:off x="8120270" y="954157"/>
            <a:ext cx="3349487" cy="369332"/>
          </a:xfrm>
          <a:prstGeom prst="rect">
            <a:avLst/>
          </a:prstGeom>
          <a:noFill/>
        </p:spPr>
        <p:txBody>
          <a:bodyPr wrap="square" rtlCol="0">
            <a:spAutoFit/>
          </a:bodyPr>
          <a:lstStyle/>
          <a:p>
            <a:r>
              <a:rPr lang="de-DE" smtClean="0"/>
              <a:t>Das ist ein Dreieck.</a:t>
            </a:r>
            <a:endParaRPr lang="de-DE"/>
          </a:p>
        </p:txBody>
      </p:sp>
      <p:sp>
        <p:nvSpPr>
          <p:cNvPr id="4" name="Textfeld 3"/>
          <p:cNvSpPr txBox="1"/>
          <p:nvPr/>
        </p:nvSpPr>
        <p:spPr>
          <a:xfrm>
            <a:off x="8120269" y="1574560"/>
            <a:ext cx="3349487" cy="2031325"/>
          </a:xfrm>
          <a:prstGeom prst="rect">
            <a:avLst/>
          </a:prstGeom>
          <a:noFill/>
        </p:spPr>
        <p:txBody>
          <a:bodyPr wrap="square" rtlCol="0">
            <a:spAutoFit/>
          </a:bodyPr>
          <a:lstStyle/>
          <a:p>
            <a:r>
              <a:rPr lang="de-DE" smtClean="0"/>
              <a:t>Die Höhe messen wir aber immer noch gleich. Vom höchsten Punkt des Dreiecks, </a:t>
            </a:r>
            <a:r>
              <a:rPr lang="de-DE" smtClean="0">
                <a:solidFill>
                  <a:srgbClr val="FF0000"/>
                </a:solidFill>
              </a:rPr>
              <a:t>senkrecht</a:t>
            </a:r>
            <a:r>
              <a:rPr lang="de-DE" smtClean="0"/>
              <a:t> zur gegenüberliegenden Seite.</a:t>
            </a:r>
          </a:p>
          <a:p>
            <a:r>
              <a:rPr lang="de-DE" smtClean="0"/>
              <a:t>Idealerweise liegt diese parallel zum unteren Blattrand, das ist aber nicht zwingend notwendig.</a:t>
            </a:r>
            <a:endParaRPr lang="de-DE"/>
          </a:p>
        </p:txBody>
      </p:sp>
      <p:cxnSp>
        <p:nvCxnSpPr>
          <p:cNvPr id="6" name="Gerader Verbinder 5"/>
          <p:cNvCxnSpPr>
            <a:stCxn id="2" idx="0"/>
            <a:endCxn id="2" idx="3"/>
          </p:cNvCxnSpPr>
          <p:nvPr/>
        </p:nvCxnSpPr>
        <p:spPr>
          <a:xfrm>
            <a:off x="4422903" y="1759226"/>
            <a:ext cx="0" cy="2395331"/>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7" name="Bogen 6"/>
          <p:cNvSpPr/>
          <p:nvPr/>
        </p:nvSpPr>
        <p:spPr>
          <a:xfrm rot="816797" flipH="1">
            <a:off x="3954669" y="3701149"/>
            <a:ext cx="896711" cy="730703"/>
          </a:xfrm>
          <a:prstGeom prst="arc">
            <a:avLst>
              <a:gd name="adj1" fmla="val 16435670"/>
              <a:gd name="adj2" fmla="val 1583791"/>
            </a:avLst>
          </a:prstGeom>
          <a:ln w="285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a:p>
        </p:txBody>
      </p:sp>
      <p:sp>
        <p:nvSpPr>
          <p:cNvPr id="8" name="Textfeld 7"/>
          <p:cNvSpPr txBox="1"/>
          <p:nvPr/>
        </p:nvSpPr>
        <p:spPr>
          <a:xfrm flipH="1">
            <a:off x="4056067" y="3785225"/>
            <a:ext cx="366836" cy="369332"/>
          </a:xfrm>
          <a:prstGeom prst="rect">
            <a:avLst/>
          </a:prstGeom>
          <a:noFill/>
        </p:spPr>
        <p:txBody>
          <a:bodyPr wrap="square" rtlCol="0">
            <a:spAutoFit/>
          </a:bodyPr>
          <a:lstStyle/>
          <a:p>
            <a:r>
              <a:rPr lang="de-DE" smtClean="0">
                <a:solidFill>
                  <a:srgbClr val="FF0000"/>
                </a:solidFill>
                <a:sym typeface="Symbol" panose="05050102010706020507" pitchFamily="18" charset="2"/>
              </a:rPr>
              <a:t></a:t>
            </a:r>
            <a:endParaRPr lang="de-DE">
              <a:solidFill>
                <a:srgbClr val="FF0000"/>
              </a:solidFill>
            </a:endParaRPr>
          </a:p>
        </p:txBody>
      </p:sp>
    </p:spTree>
    <p:extLst>
      <p:ext uri="{BB962C8B-B14F-4D97-AF65-F5344CB8AC3E}">
        <p14:creationId xmlns:p14="http://schemas.microsoft.com/office/powerpoint/2010/main" val="27003135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animBg="1"/>
      <p:bldP spid="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Gleichschenkliges Dreieck 1"/>
          <p:cNvSpPr/>
          <p:nvPr/>
        </p:nvSpPr>
        <p:spPr>
          <a:xfrm>
            <a:off x="188843" y="1759224"/>
            <a:ext cx="3279913" cy="2395331"/>
          </a:xfrm>
          <a:prstGeom prst="triangle">
            <a:avLst>
              <a:gd name="adj" fmla="val 83030"/>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de-DE"/>
          </a:p>
        </p:txBody>
      </p:sp>
      <p:sp>
        <p:nvSpPr>
          <p:cNvPr id="3" name="Gleichschenkliges Dreieck 2"/>
          <p:cNvSpPr/>
          <p:nvPr/>
        </p:nvSpPr>
        <p:spPr>
          <a:xfrm rot="6171488">
            <a:off x="3578086" y="1610136"/>
            <a:ext cx="3279913" cy="2395331"/>
          </a:xfrm>
          <a:prstGeom prst="triangle">
            <a:avLst>
              <a:gd name="adj" fmla="val 83030"/>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de-DE"/>
          </a:p>
        </p:txBody>
      </p:sp>
      <p:sp>
        <p:nvSpPr>
          <p:cNvPr id="4" name="Gleichschenkliges Dreieck 3"/>
          <p:cNvSpPr/>
          <p:nvPr/>
        </p:nvSpPr>
        <p:spPr>
          <a:xfrm rot="13264517">
            <a:off x="6460433" y="2773014"/>
            <a:ext cx="3279913" cy="2395331"/>
          </a:xfrm>
          <a:prstGeom prst="triangle">
            <a:avLst>
              <a:gd name="adj" fmla="val 83030"/>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de-DE"/>
          </a:p>
        </p:txBody>
      </p:sp>
      <p:sp>
        <p:nvSpPr>
          <p:cNvPr id="5" name="Textfeld 4"/>
          <p:cNvSpPr txBox="1"/>
          <p:nvPr/>
        </p:nvSpPr>
        <p:spPr>
          <a:xfrm>
            <a:off x="1655845" y="4083398"/>
            <a:ext cx="944218" cy="369332"/>
          </a:xfrm>
          <a:prstGeom prst="rect">
            <a:avLst/>
          </a:prstGeom>
          <a:noFill/>
        </p:spPr>
        <p:txBody>
          <a:bodyPr wrap="square" rtlCol="0">
            <a:spAutoFit/>
          </a:bodyPr>
          <a:lstStyle/>
          <a:p>
            <a:r>
              <a:rPr lang="de-DE" smtClean="0"/>
              <a:t>c</a:t>
            </a:r>
            <a:endParaRPr lang="de-DE"/>
          </a:p>
        </p:txBody>
      </p:sp>
      <p:sp>
        <p:nvSpPr>
          <p:cNvPr id="6" name="Textfeld 5"/>
          <p:cNvSpPr txBox="1"/>
          <p:nvPr/>
        </p:nvSpPr>
        <p:spPr>
          <a:xfrm>
            <a:off x="1292086" y="2551979"/>
            <a:ext cx="363759" cy="369332"/>
          </a:xfrm>
          <a:prstGeom prst="rect">
            <a:avLst/>
          </a:prstGeom>
          <a:noFill/>
        </p:spPr>
        <p:txBody>
          <a:bodyPr wrap="square" rtlCol="0">
            <a:spAutoFit/>
          </a:bodyPr>
          <a:lstStyle/>
          <a:p>
            <a:r>
              <a:rPr lang="de-DE"/>
              <a:t>b</a:t>
            </a:r>
          </a:p>
        </p:txBody>
      </p:sp>
      <p:sp>
        <p:nvSpPr>
          <p:cNvPr id="7" name="Textfeld 6"/>
          <p:cNvSpPr txBox="1"/>
          <p:nvPr/>
        </p:nvSpPr>
        <p:spPr>
          <a:xfrm>
            <a:off x="3198441" y="2623135"/>
            <a:ext cx="363758" cy="369332"/>
          </a:xfrm>
          <a:prstGeom prst="rect">
            <a:avLst/>
          </a:prstGeom>
          <a:noFill/>
        </p:spPr>
        <p:txBody>
          <a:bodyPr wrap="square" rtlCol="0">
            <a:spAutoFit/>
          </a:bodyPr>
          <a:lstStyle/>
          <a:p>
            <a:r>
              <a:rPr lang="de-DE" smtClean="0"/>
              <a:t>a</a:t>
            </a:r>
            <a:endParaRPr lang="de-DE"/>
          </a:p>
        </p:txBody>
      </p:sp>
      <p:sp>
        <p:nvSpPr>
          <p:cNvPr id="8" name="Textfeld 7"/>
          <p:cNvSpPr txBox="1"/>
          <p:nvPr/>
        </p:nvSpPr>
        <p:spPr>
          <a:xfrm>
            <a:off x="5498867" y="2438469"/>
            <a:ext cx="363759" cy="369332"/>
          </a:xfrm>
          <a:prstGeom prst="rect">
            <a:avLst/>
          </a:prstGeom>
          <a:noFill/>
        </p:spPr>
        <p:txBody>
          <a:bodyPr wrap="square" rtlCol="0">
            <a:spAutoFit/>
          </a:bodyPr>
          <a:lstStyle/>
          <a:p>
            <a:r>
              <a:rPr lang="de-DE"/>
              <a:t>b</a:t>
            </a:r>
          </a:p>
        </p:txBody>
      </p:sp>
      <p:sp>
        <p:nvSpPr>
          <p:cNvPr id="9" name="Textfeld 8"/>
          <p:cNvSpPr txBox="1"/>
          <p:nvPr/>
        </p:nvSpPr>
        <p:spPr>
          <a:xfrm>
            <a:off x="4753879" y="4139644"/>
            <a:ext cx="363758" cy="369332"/>
          </a:xfrm>
          <a:prstGeom prst="rect">
            <a:avLst/>
          </a:prstGeom>
          <a:noFill/>
        </p:spPr>
        <p:txBody>
          <a:bodyPr wrap="square" rtlCol="0">
            <a:spAutoFit/>
          </a:bodyPr>
          <a:lstStyle/>
          <a:p>
            <a:r>
              <a:rPr lang="de-DE" smtClean="0"/>
              <a:t>a</a:t>
            </a:r>
            <a:endParaRPr lang="de-DE"/>
          </a:p>
        </p:txBody>
      </p:sp>
      <p:sp>
        <p:nvSpPr>
          <p:cNvPr id="10" name="Textfeld 9"/>
          <p:cNvSpPr txBox="1"/>
          <p:nvPr/>
        </p:nvSpPr>
        <p:spPr>
          <a:xfrm>
            <a:off x="3748066" y="2253803"/>
            <a:ext cx="944218" cy="369332"/>
          </a:xfrm>
          <a:prstGeom prst="rect">
            <a:avLst/>
          </a:prstGeom>
          <a:noFill/>
        </p:spPr>
        <p:txBody>
          <a:bodyPr wrap="square" rtlCol="0">
            <a:spAutoFit/>
          </a:bodyPr>
          <a:lstStyle/>
          <a:p>
            <a:r>
              <a:rPr lang="de-DE" smtClean="0"/>
              <a:t>c</a:t>
            </a:r>
            <a:endParaRPr lang="de-DE"/>
          </a:p>
        </p:txBody>
      </p:sp>
      <p:sp>
        <p:nvSpPr>
          <p:cNvPr id="11" name="Textfeld 10"/>
          <p:cNvSpPr txBox="1"/>
          <p:nvPr/>
        </p:nvSpPr>
        <p:spPr>
          <a:xfrm>
            <a:off x="6648562" y="2772223"/>
            <a:ext cx="363758" cy="369332"/>
          </a:xfrm>
          <a:prstGeom prst="rect">
            <a:avLst/>
          </a:prstGeom>
          <a:noFill/>
        </p:spPr>
        <p:txBody>
          <a:bodyPr wrap="square" rtlCol="0">
            <a:spAutoFit/>
          </a:bodyPr>
          <a:lstStyle/>
          <a:p>
            <a:r>
              <a:rPr lang="de-DE" smtClean="0"/>
              <a:t>a</a:t>
            </a:r>
            <a:endParaRPr lang="de-DE"/>
          </a:p>
        </p:txBody>
      </p:sp>
      <p:sp>
        <p:nvSpPr>
          <p:cNvPr id="12" name="Textfeld 11"/>
          <p:cNvSpPr txBox="1"/>
          <p:nvPr/>
        </p:nvSpPr>
        <p:spPr>
          <a:xfrm>
            <a:off x="7953651" y="4088364"/>
            <a:ext cx="363759" cy="369332"/>
          </a:xfrm>
          <a:prstGeom prst="rect">
            <a:avLst/>
          </a:prstGeom>
          <a:noFill/>
        </p:spPr>
        <p:txBody>
          <a:bodyPr wrap="square" rtlCol="0">
            <a:spAutoFit/>
          </a:bodyPr>
          <a:lstStyle/>
          <a:p>
            <a:r>
              <a:rPr lang="de-DE"/>
              <a:t>b</a:t>
            </a:r>
          </a:p>
        </p:txBody>
      </p:sp>
      <p:sp>
        <p:nvSpPr>
          <p:cNvPr id="13" name="Textfeld 12"/>
          <p:cNvSpPr txBox="1"/>
          <p:nvPr/>
        </p:nvSpPr>
        <p:spPr>
          <a:xfrm>
            <a:off x="8836900" y="2586762"/>
            <a:ext cx="944218" cy="369332"/>
          </a:xfrm>
          <a:prstGeom prst="rect">
            <a:avLst/>
          </a:prstGeom>
          <a:noFill/>
        </p:spPr>
        <p:txBody>
          <a:bodyPr wrap="square" rtlCol="0">
            <a:spAutoFit/>
          </a:bodyPr>
          <a:lstStyle/>
          <a:p>
            <a:r>
              <a:rPr lang="de-DE" smtClean="0"/>
              <a:t>c</a:t>
            </a:r>
            <a:endParaRPr lang="de-DE"/>
          </a:p>
        </p:txBody>
      </p:sp>
      <p:sp>
        <p:nvSpPr>
          <p:cNvPr id="14" name="Textfeld 13"/>
          <p:cNvSpPr txBox="1"/>
          <p:nvPr/>
        </p:nvSpPr>
        <p:spPr>
          <a:xfrm>
            <a:off x="606287" y="4899991"/>
            <a:ext cx="10873409" cy="923330"/>
          </a:xfrm>
          <a:prstGeom prst="rect">
            <a:avLst/>
          </a:prstGeom>
          <a:noFill/>
        </p:spPr>
        <p:txBody>
          <a:bodyPr wrap="square" rtlCol="0">
            <a:spAutoFit/>
          </a:bodyPr>
          <a:lstStyle/>
          <a:p>
            <a:r>
              <a:rPr lang="de-DE" smtClean="0"/>
              <a:t>Ich kann ein Dreieck auf drei verschiedene Arten hinlegen, so daß eine Seite parallel zum untern Blattrand liegt. Somit hat das Dreieck jedes mal eine andere Höhe. Wenn du jetzt weißt, wie man die Höhe einzeichnen, dann ergiebt sich ……</a:t>
            </a:r>
            <a:endParaRPr lang="de-DE"/>
          </a:p>
        </p:txBody>
      </p:sp>
    </p:spTree>
    <p:extLst>
      <p:ext uri="{BB962C8B-B14F-4D97-AF65-F5344CB8AC3E}">
        <p14:creationId xmlns:p14="http://schemas.microsoft.com/office/powerpoint/2010/main" val="30135304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rafik 1" descr="Bildschirmausschnitt"/>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2771" y="104280"/>
            <a:ext cx="6201640" cy="4124901"/>
          </a:xfrm>
          <a:prstGeom prst="rect">
            <a:avLst/>
          </a:prstGeom>
        </p:spPr>
      </p:pic>
      <p:sp>
        <p:nvSpPr>
          <p:cNvPr id="3" name="Textfeld 2"/>
          <p:cNvSpPr txBox="1"/>
          <p:nvPr/>
        </p:nvSpPr>
        <p:spPr>
          <a:xfrm>
            <a:off x="6887817" y="785191"/>
            <a:ext cx="4999383" cy="1477328"/>
          </a:xfrm>
          <a:prstGeom prst="rect">
            <a:avLst/>
          </a:prstGeom>
          <a:noFill/>
        </p:spPr>
        <p:txBody>
          <a:bodyPr wrap="square" rtlCol="0">
            <a:spAutoFit/>
          </a:bodyPr>
          <a:lstStyle/>
          <a:p>
            <a:r>
              <a:rPr lang="de-DE" smtClean="0"/>
              <a:t>Die Höhen werden mit „</a:t>
            </a:r>
            <a:r>
              <a:rPr lang="de-DE" i="1" smtClean="0"/>
              <a:t>h</a:t>
            </a:r>
            <a:r>
              <a:rPr lang="de-DE" smtClean="0"/>
              <a:t>“ beschriftet und damit man sie unterscheiden kann bekommen sie noch einen kleinen Buchstaben.</a:t>
            </a:r>
          </a:p>
          <a:p>
            <a:r>
              <a:rPr lang="de-DE" smtClean="0"/>
              <a:t>Je nachdem auf welcher Seite sie stehen, heißen sie h</a:t>
            </a:r>
            <a:r>
              <a:rPr lang="de-DE" baseline="-25000" smtClean="0"/>
              <a:t>a</a:t>
            </a:r>
            <a:r>
              <a:rPr lang="de-DE" smtClean="0"/>
              <a:t>, h</a:t>
            </a:r>
            <a:r>
              <a:rPr lang="de-DE" baseline="-25000" smtClean="0"/>
              <a:t>b</a:t>
            </a:r>
            <a:r>
              <a:rPr lang="de-DE" smtClean="0"/>
              <a:t>, h</a:t>
            </a:r>
            <a:r>
              <a:rPr lang="de-DE" baseline="-25000" smtClean="0"/>
              <a:t>c</a:t>
            </a:r>
            <a:r>
              <a:rPr lang="de-DE" smtClean="0"/>
              <a:t>.</a:t>
            </a:r>
            <a:endParaRPr lang="de-DE"/>
          </a:p>
        </p:txBody>
      </p:sp>
      <p:sp>
        <p:nvSpPr>
          <p:cNvPr id="4" name="Rechteck 3"/>
          <p:cNvSpPr/>
          <p:nvPr/>
        </p:nvSpPr>
        <p:spPr>
          <a:xfrm>
            <a:off x="5227983" y="4518702"/>
            <a:ext cx="7255565" cy="369332"/>
          </a:xfrm>
          <a:prstGeom prst="rect">
            <a:avLst/>
          </a:prstGeom>
        </p:spPr>
        <p:txBody>
          <a:bodyPr wrap="square">
            <a:spAutoFit/>
          </a:bodyPr>
          <a:lstStyle/>
          <a:p>
            <a:r>
              <a:rPr lang="de-DE" smtClean="0">
                <a:hlinkClick r:id="rId3"/>
              </a:rPr>
              <a:t>http://www.flantis.de/files/Hoehenschnittpunkt-im-Dreieck.html</a:t>
            </a:r>
            <a:endParaRPr lang="de-DE"/>
          </a:p>
        </p:txBody>
      </p:sp>
      <p:sp>
        <p:nvSpPr>
          <p:cNvPr id="5" name="Textfeld 4"/>
          <p:cNvSpPr txBox="1"/>
          <p:nvPr/>
        </p:nvSpPr>
        <p:spPr>
          <a:xfrm>
            <a:off x="6324411" y="3041374"/>
            <a:ext cx="5562789" cy="1477328"/>
          </a:xfrm>
          <a:prstGeom prst="rect">
            <a:avLst/>
          </a:prstGeom>
          <a:noFill/>
        </p:spPr>
        <p:txBody>
          <a:bodyPr wrap="square" rtlCol="0">
            <a:spAutoFit/>
          </a:bodyPr>
          <a:lstStyle/>
          <a:p>
            <a:r>
              <a:rPr lang="de-DE" smtClean="0"/>
              <a:t>Die Höhen schneiden sich immer in einem Punkt. Dem Höhenschnittpunkt. Dieser hat jedoch keine besondere Eigenschaft. Aber er liegt nicht immer </a:t>
            </a:r>
            <a:r>
              <a:rPr lang="de-DE" u="sng" smtClean="0"/>
              <a:t>im</a:t>
            </a:r>
            <a:r>
              <a:rPr lang="de-DE" smtClean="0"/>
              <a:t> Dreieck. Manchmal auch außerhalb….</a:t>
            </a:r>
          </a:p>
          <a:p>
            <a:r>
              <a:rPr lang="de-DE" smtClean="0"/>
              <a:t>Schau dir das doch mal auf GeoGebra an…</a:t>
            </a:r>
            <a:endParaRPr lang="de-DE"/>
          </a:p>
        </p:txBody>
      </p:sp>
    </p:spTree>
    <p:extLst>
      <p:ext uri="{BB962C8B-B14F-4D97-AF65-F5344CB8AC3E}">
        <p14:creationId xmlns:p14="http://schemas.microsoft.com/office/powerpoint/2010/main" val="195771476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255</Words>
  <Application>Microsoft Office PowerPoint</Application>
  <PresentationFormat>Breitbild</PresentationFormat>
  <Paragraphs>34</Paragraphs>
  <Slides>5</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5</vt:i4>
      </vt:variant>
    </vt:vector>
  </HeadingPairs>
  <TitlesOfParts>
    <vt:vector size="10" baseType="lpstr">
      <vt:lpstr>Arial</vt:lpstr>
      <vt:lpstr>Calibri</vt:lpstr>
      <vt:lpstr>Calibri Light</vt:lpstr>
      <vt:lpstr>Symbol</vt:lpstr>
      <vt:lpstr>Office</vt:lpstr>
      <vt:lpstr>PowerPoint-Präsentation</vt:lpstr>
      <vt:lpstr>PowerPoint-Präsentation</vt:lpstr>
      <vt:lpstr>PowerPoint-Präsentation</vt:lpstr>
      <vt:lpstr>PowerPoint-Präsentation</vt:lpstr>
      <vt:lpstr>PowerPoint-Präsentation</vt:lpstr>
    </vt:vector>
  </TitlesOfParts>
  <Company>BBe Consultancy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Jörg Räuber</dc:creator>
  <cp:lastModifiedBy>Jörg Räuber</cp:lastModifiedBy>
  <cp:revision>5</cp:revision>
  <dcterms:created xsi:type="dcterms:W3CDTF">2020-03-24T16:52:38Z</dcterms:created>
  <dcterms:modified xsi:type="dcterms:W3CDTF">2020-03-24T17:26:20Z</dcterms:modified>
</cp:coreProperties>
</file>